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21383625" cy="32075438"/>
  <p:notesSz cx="6858000" cy="9144000"/>
  <p:embeddedFontLst>
    <p:embeddedFont>
      <p:font typeface="Garamond" panose="02020404030301010803" pitchFamily="18" charset="0"/>
      <p:regular r:id="rId4"/>
      <p:bold r:id="rId5"/>
      <p:italic r:id="rId6"/>
    </p:embeddedFont>
    <p:embeddedFont>
      <p:font typeface="Trebuchet MS" panose="020B0603020202020204" pitchFamily="34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1" roundtripDataSignature="AMtx7mjnh5XMABKe/WBKzxICqkNYfd4P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8" d="100"/>
          <a:sy n="28" d="100"/>
        </p:scale>
        <p:origin x="-798" y="3018"/>
      </p:cViewPr>
      <p:guideLst>
        <p:guide orient="horz" pos="10102"/>
        <p:guide pos="67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customschemas.google.com/relationships/presentationmetadata" Target="meta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14321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4"/>
          <p:cNvSpPr txBox="1">
            <a:spLocks noGrp="1"/>
          </p:cNvSpPr>
          <p:nvPr>
            <p:ph type="title"/>
          </p:nvPr>
        </p:nvSpPr>
        <p:spPr>
          <a:xfrm>
            <a:off x="1470124" y="1707141"/>
            <a:ext cx="18443377" cy="1540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90"/>
              <a:buFont typeface="Garamond"/>
              <a:buNone/>
              <a:defRPr sz="1029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/>
          <p:nvPr/>
        </p:nvSpPr>
        <p:spPr>
          <a:xfrm flipH="1">
            <a:off x="398184" y="518900"/>
            <a:ext cx="20587257" cy="29255171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733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"/>
          <p:cNvSpPr txBox="1"/>
          <p:nvPr/>
        </p:nvSpPr>
        <p:spPr>
          <a:xfrm>
            <a:off x="2191063" y="27776806"/>
            <a:ext cx="8183951" cy="1170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40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Lisna </a:t>
            </a:r>
            <a:r>
              <a:rPr lang="en-ZA" sz="240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Amalia </a:t>
            </a:r>
            <a:r>
              <a:rPr lang="en-ZA" sz="240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Darmayanti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8" name="Google Shape;118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25075" y="757700"/>
            <a:ext cx="6877050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object 20"/>
          <p:cNvSpPr txBox="1"/>
          <p:nvPr/>
        </p:nvSpPr>
        <p:spPr>
          <a:xfrm>
            <a:off x="1546796" y="1476837"/>
            <a:ext cx="16921880" cy="268265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35890">
              <a:lnSpc>
                <a:spcPct val="100000"/>
              </a:lnSpc>
              <a:spcBef>
                <a:spcPts val="110"/>
              </a:spcBef>
            </a:pPr>
            <a:r>
              <a:rPr sz="3350" i="1" spc="5" dirty="0">
                <a:latin typeface="Trebuchet MS"/>
                <a:cs typeface="Trebuchet MS"/>
              </a:rPr>
              <a:t>Universitas</a:t>
            </a:r>
            <a:r>
              <a:rPr sz="3350" i="1" spc="-15" dirty="0">
                <a:latin typeface="Trebuchet MS"/>
                <a:cs typeface="Trebuchet MS"/>
              </a:rPr>
              <a:t> </a:t>
            </a:r>
            <a:r>
              <a:rPr sz="3350" i="1" spc="5" dirty="0">
                <a:latin typeface="Trebuchet MS"/>
                <a:cs typeface="Trebuchet MS"/>
              </a:rPr>
              <a:t>Muhammadiyah</a:t>
            </a:r>
            <a:r>
              <a:rPr sz="3350" i="1" spc="-10" dirty="0">
                <a:latin typeface="Trebuchet MS"/>
                <a:cs typeface="Trebuchet MS"/>
              </a:rPr>
              <a:t> </a:t>
            </a:r>
            <a:r>
              <a:rPr sz="3350" i="1" spc="5" dirty="0">
                <a:latin typeface="Trebuchet MS"/>
                <a:cs typeface="Trebuchet MS"/>
              </a:rPr>
              <a:t>Sidoarjo</a:t>
            </a:r>
            <a:endParaRPr sz="335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3900">
              <a:latin typeface="Trebuchet MS"/>
              <a:cs typeface="Trebuchet MS"/>
            </a:endParaRPr>
          </a:p>
          <a:p>
            <a:pPr marL="12700" marR="5080" algn="ctr">
              <a:lnSpc>
                <a:spcPct val="115500"/>
              </a:lnSpc>
              <a:spcBef>
                <a:spcPts val="3235"/>
              </a:spcBef>
            </a:pPr>
            <a:r>
              <a:rPr sz="3200" b="1" spc="-5" dirty="0">
                <a:latin typeface="Trebuchet MS"/>
                <a:cs typeface="Trebuchet MS"/>
              </a:rPr>
              <a:t>Pengaruh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Disiplin</a:t>
            </a:r>
            <a:r>
              <a:rPr sz="3200" b="1" spc="1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Kerja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Motivasi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Kerja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Kepuasan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Kerja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Tehadap 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Kinerja</a:t>
            </a:r>
            <a:r>
              <a:rPr sz="3200" b="1" spc="1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Karyawan</a:t>
            </a:r>
            <a:r>
              <a:rPr sz="3200" b="1" spc="1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di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PT</a:t>
            </a:r>
            <a:r>
              <a:rPr sz="3200" b="1" spc="1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Harapan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Sejahtera</a:t>
            </a:r>
            <a:r>
              <a:rPr sz="3200" b="1" spc="1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Karya</a:t>
            </a:r>
            <a:r>
              <a:rPr sz="3200" b="1" spc="1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Utama</a:t>
            </a:r>
            <a:r>
              <a:rPr sz="3200" b="1" spc="1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Sidoarjo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3" name="object 10"/>
          <p:cNvSpPr txBox="1"/>
          <p:nvPr/>
        </p:nvSpPr>
        <p:spPr>
          <a:xfrm>
            <a:off x="1505697" y="5884591"/>
            <a:ext cx="18076388" cy="3552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999"/>
              </a:lnSpc>
              <a:spcBef>
                <a:spcPts val="100"/>
              </a:spcBef>
            </a:pPr>
            <a:r>
              <a:rPr sz="40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sz="4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Harapan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Sejatera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Karya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perusahaan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manufaktur</a:t>
            </a:r>
            <a:r>
              <a:rPr sz="4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sz="4000" spc="-6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daerah</a:t>
            </a:r>
            <a:r>
              <a:rPr sz="40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candi </a:t>
            </a:r>
            <a:r>
              <a:rPr sz="40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sidoarjo </a:t>
            </a:r>
            <a:r>
              <a:rPr sz="4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 </a:t>
            </a:r>
            <a:r>
              <a:rPr sz="40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bergerak </a:t>
            </a:r>
            <a:r>
              <a:rPr sz="40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bidang </a:t>
            </a:r>
            <a:r>
              <a:rPr sz="40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pembuatan </a:t>
            </a:r>
            <a:r>
              <a:rPr sz="4000" spc="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 </a:t>
            </a:r>
            <a:r>
              <a:rPr sz="40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plastik. </a:t>
            </a:r>
            <a:r>
              <a:rPr sz="40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perusahaan </a:t>
            </a:r>
            <a:r>
              <a:rPr sz="4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 </a:t>
            </a:r>
            <a:r>
              <a:rPr sz="40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 </a:t>
            </a:r>
            <a:r>
              <a:rPr sz="40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didirikan </a:t>
            </a:r>
            <a:r>
              <a:rPr sz="40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oleh </a:t>
            </a:r>
            <a:r>
              <a:rPr sz="40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Hendro </a:t>
            </a:r>
            <a:r>
              <a:rPr sz="40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Salim </a:t>
            </a:r>
            <a:r>
              <a:rPr sz="40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sz="40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tahun </a:t>
            </a:r>
            <a:r>
              <a:rPr sz="40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1999 </a:t>
            </a:r>
            <a:r>
              <a:rPr sz="40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dengan </a:t>
            </a:r>
            <a:r>
              <a:rPr sz="40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 </a:t>
            </a:r>
            <a:r>
              <a:rPr sz="40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perusahaan </a:t>
            </a:r>
            <a:r>
              <a:rPr sz="40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Komitmen </a:t>
            </a:r>
            <a:r>
              <a:rPr sz="4000" spc="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sz="40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kualitas </a:t>
            </a:r>
            <a:r>
              <a:rPr sz="4000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produk, </a:t>
            </a:r>
            <a:r>
              <a:rPr sz="4000" spc="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yaitu </a:t>
            </a:r>
            <a:r>
              <a:rPr sz="4000" spc="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memastikan </a:t>
            </a:r>
            <a:r>
              <a:rPr sz="40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produk </a:t>
            </a:r>
            <a:r>
              <a:rPr sz="4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 </a:t>
            </a:r>
            <a:r>
              <a:rPr sz="4000" spc="1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dihasilkan</a:t>
            </a:r>
            <a:r>
              <a:rPr sz="4000" spc="-1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sesuai</a:t>
            </a:r>
            <a:r>
              <a:rPr sz="4000" spc="-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sz="4000" spc="-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harapan</a:t>
            </a:r>
            <a:r>
              <a:rPr sz="4000" spc="-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customer.</a:t>
            </a:r>
            <a:endParaRPr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object 10"/>
          <p:cNvSpPr txBox="1"/>
          <p:nvPr/>
        </p:nvSpPr>
        <p:spPr>
          <a:xfrm>
            <a:off x="11805530" y="9989047"/>
            <a:ext cx="6663146" cy="649922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999"/>
              </a:lnSpc>
              <a:spcBef>
                <a:spcPts val="100"/>
              </a:spcBef>
            </a:pPr>
            <a:r>
              <a:rPr lang="en-US" sz="3600" b="1" spc="4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POPULASI DAN SAMPEL </a:t>
            </a:r>
            <a:endParaRPr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bject 10"/>
          <p:cNvSpPr txBox="1"/>
          <p:nvPr/>
        </p:nvSpPr>
        <p:spPr>
          <a:xfrm>
            <a:off x="7063973" y="4708815"/>
            <a:ext cx="6581501" cy="794192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999"/>
              </a:lnSpc>
              <a:spcBef>
                <a:spcPts val="100"/>
              </a:spcBef>
            </a:pPr>
            <a:r>
              <a:rPr lang="en-US" sz="4800" b="1" spc="4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PENDAHULUAN </a:t>
            </a:r>
            <a:endParaRPr sz="4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object 10"/>
          <p:cNvSpPr txBox="1"/>
          <p:nvPr/>
        </p:nvSpPr>
        <p:spPr>
          <a:xfrm>
            <a:off x="10887102" y="11320494"/>
            <a:ext cx="8888108" cy="53250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spcBef>
                <a:spcPts val="100"/>
              </a:spcBef>
            </a:pPr>
            <a:r>
              <a:rPr lang="en-US" sz="3600" spc="215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Populasi </a:t>
            </a:r>
          </a:p>
          <a:p>
            <a:pPr marL="584200" marR="5080" indent="-571500" algn="just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US" sz="3600" b="1" i="1" spc="55">
                <a:solidFill>
                  <a:srgbClr val="4B5E5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emua karyawan PT Harapan Sjahtera Karya Utama sidoarjo</a:t>
            </a:r>
          </a:p>
          <a:p>
            <a:pPr marL="12700" marR="5080" algn="just">
              <a:spcBef>
                <a:spcPts val="100"/>
              </a:spcBef>
            </a:pPr>
            <a:r>
              <a:rPr lang="en-US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Sampel </a:t>
            </a:r>
          </a:p>
          <a:p>
            <a:pPr marL="584200" marR="5080" lvl="0" indent="-571500" algn="just">
              <a:lnSpc>
                <a:spcPct val="114900"/>
              </a:lnSpc>
              <a:spcBef>
                <a:spcPts val="95"/>
              </a:spcBef>
              <a:buClrTx/>
              <a:buFont typeface="Arial" panose="020B0604020202020204" pitchFamily="34" charset="0"/>
              <a:buChar char="•"/>
              <a:tabLst>
                <a:tab pos="1417320" algn="l"/>
                <a:tab pos="2470150" algn="l"/>
                <a:tab pos="4351020" algn="l"/>
              </a:tabLst>
            </a:pPr>
            <a:r>
              <a:rPr lang="id-ID" sz="3600" kern="1200" spc="345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</a:t>
            </a:r>
            <a:r>
              <a:rPr lang="id-ID" sz="3600" kern="1200" spc="-25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9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lang="id-ID" sz="3600" kern="1200" spc="8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</a:t>
            </a:r>
            <a:r>
              <a:rPr lang="id-ID" sz="3600" kern="1200" spc="105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</a:t>
            </a:r>
            <a:r>
              <a:rPr lang="id-ID" sz="3600" kern="1200" spc="-11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id-ID" sz="3600" kern="1200" spc="5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lang="id-ID" sz="3600" kern="1200" spc="22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	</a:t>
            </a:r>
            <a:r>
              <a:rPr lang="id-ID" sz="3600" kern="1200" spc="9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</a:t>
            </a:r>
            <a:r>
              <a:rPr lang="id-ID" sz="3600" kern="1200" spc="-1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</a:t>
            </a:r>
            <a:r>
              <a:rPr lang="id-ID" sz="3600" kern="1200" spc="10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</a:t>
            </a:r>
            <a:r>
              <a:rPr lang="id-ID" sz="3600" kern="1200" spc="14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</a:t>
            </a:r>
            <a:r>
              <a:rPr lang="id-ID" sz="3600" kern="1200" spc="9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	</a:t>
            </a:r>
            <a:r>
              <a:rPr lang="id-ID" sz="3600" kern="1200" spc="9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0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  </a:t>
            </a:r>
            <a:r>
              <a:rPr lang="id-ID" sz="3600" kern="1200" spc="8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</a:t>
            </a:r>
            <a:r>
              <a:rPr lang="id-ID" sz="3600" kern="1200" spc="10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lang="id-ID" sz="3600" kern="1200" spc="10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</a:t>
            </a:r>
            <a:r>
              <a:rPr lang="id-ID" sz="3600" kern="1200" spc="-1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</a:t>
            </a:r>
            <a:r>
              <a:rPr lang="id-ID" sz="3600" kern="1200" spc="-1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lang="id-ID" sz="3600" kern="1200" spc="-15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d-ID" sz="3600" kern="1200" spc="-1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r>
              <a:rPr lang="id-ID" sz="3600" kern="1200" spc="-1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id-ID" sz="3600" kern="1200" spc="-15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9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-11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4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</a:t>
            </a:r>
            <a:r>
              <a:rPr lang="id-ID" sz="3600" kern="1200" spc="-15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d-ID" sz="3600" kern="1200" spc="-25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r>
              <a:rPr lang="id-ID" sz="3600" kern="1200" spc="229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00</a:t>
            </a:r>
            <a:r>
              <a:rPr lang="id-ID" sz="3600" kern="1200" spc="-15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id-ID" sz="3600" kern="1200" spc="9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-4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</a:t>
            </a:r>
            <a:r>
              <a:rPr lang="id-ID" sz="3600" kern="1200" spc="5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7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w</a:t>
            </a:r>
            <a:r>
              <a:rPr lang="id-ID" sz="3600" kern="1200" spc="-2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id-ID" sz="3600" kern="1200" spc="135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</a:t>
            </a:r>
            <a:endParaRPr lang="id-ID" sz="3600" kern="120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2700" marR="5080" algn="just">
              <a:spcBef>
                <a:spcPts val="100"/>
              </a:spcBef>
            </a:pPr>
            <a:endParaRPr lang="en-US" sz="3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spcBef>
                <a:spcPts val="100"/>
              </a:spcBef>
            </a:pPr>
            <a:endParaRPr lang="id-ID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just">
              <a:lnSpc>
                <a:spcPct val="114999"/>
              </a:lnSpc>
              <a:spcBef>
                <a:spcPts val="100"/>
              </a:spcBef>
            </a:pPr>
            <a:endParaRPr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258469" y="17763493"/>
            <a:ext cx="924365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DISILIN  kERJA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d-ID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Berpengaruh </a:t>
            </a:r>
            <a:r>
              <a:rPr lang="id-ID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signifikan terhadap kinerja  karyawan, Seperti karyawan datang dan  pulang sesuai waktu yang ditentukan,  mengerjakan tugas</a:t>
            </a:r>
          </a:p>
          <a:p>
            <a:r>
              <a:rPr lang="id-ID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MOTIVASI KERJA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d-ID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Berpengaruh signifikan terhadap kinerja  karyawan, dengan semangat kerja yang  tinggi maka kreativitas dan kemampuan  yang dimiliki akan dikeluarkan pada saat  bekerja sehingga tujuan perusahaan juga  akan tercapai</a:t>
            </a:r>
          </a:p>
          <a:p>
            <a:r>
              <a:rPr lang="id-ID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KEPUASAN KERJA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d-ID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Berpengaruh signifikan terhadap kinerja  karyawan, gaji yang diterima sudah  sesuai dan adanya kesempatan  pengembangan karir bagi karyawan</a:t>
            </a:r>
          </a:p>
        </p:txBody>
      </p:sp>
      <p:sp>
        <p:nvSpPr>
          <p:cNvPr id="58" name="object 10"/>
          <p:cNvSpPr txBox="1"/>
          <p:nvPr/>
        </p:nvSpPr>
        <p:spPr>
          <a:xfrm>
            <a:off x="11878243" y="16411246"/>
            <a:ext cx="4511049" cy="663964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999"/>
              </a:lnSpc>
              <a:spcBef>
                <a:spcPts val="100"/>
              </a:spcBef>
            </a:pPr>
            <a:r>
              <a:rPr lang="en-US" sz="4000" b="1" spc="4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HASIL </a:t>
            </a:r>
            <a:endParaRPr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52833" y="11769922"/>
            <a:ext cx="8120736" cy="594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200" marR="5080" indent="-571500">
              <a:lnSpc>
                <a:spcPct val="117500"/>
              </a:lnSpc>
              <a:spcBef>
                <a:spcPts val="95"/>
              </a:spcBef>
              <a:buFont typeface="Arial" panose="020B0604020202020204" pitchFamily="34" charset="0"/>
              <a:buChar char="•"/>
              <a:tabLst>
                <a:tab pos="1024255" algn="l"/>
                <a:tab pos="1629410" algn="l"/>
                <a:tab pos="2701290" algn="l"/>
                <a:tab pos="3307079" algn="l"/>
                <a:tab pos="3408679" algn="l"/>
                <a:tab pos="4258945" algn="l"/>
              </a:tabLst>
            </a:pPr>
            <a:r>
              <a:rPr lang="fi-FI" sz="4000" spc="-23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Jenis penelitian ini menggunakan penelitian kuantitatif, metode penelitian yang bersifat </a:t>
            </a:r>
            <a:r>
              <a:rPr lang="fi-FI" sz="2800" spc="-23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ilmiah</a:t>
            </a:r>
            <a:r>
              <a:rPr lang="fi-FI" sz="4000" spc="-23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objektif, dan hasil yang diiperoleh akan berupa skor  dan nilai yang bentuknya angka- angka </a:t>
            </a:r>
          </a:p>
          <a:p>
            <a:pPr marL="12700" marR="5080">
              <a:lnSpc>
                <a:spcPct val="117500"/>
              </a:lnSpc>
              <a:spcBef>
                <a:spcPts val="95"/>
              </a:spcBef>
              <a:tabLst>
                <a:tab pos="1024255" algn="l"/>
                <a:tab pos="1629410" algn="l"/>
                <a:tab pos="2701290" algn="l"/>
                <a:tab pos="3307079" algn="l"/>
                <a:tab pos="3408679" algn="l"/>
                <a:tab pos="4258945" algn="l"/>
              </a:tabLst>
            </a:pPr>
            <a:endParaRPr lang="fi-FI" sz="4000" b="1" i="1" spc="-235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17500"/>
              </a:lnSpc>
              <a:spcBef>
                <a:spcPts val="95"/>
              </a:spcBef>
              <a:tabLst>
                <a:tab pos="1024255" algn="l"/>
                <a:tab pos="1629410" algn="l"/>
                <a:tab pos="2701290" algn="l"/>
                <a:tab pos="3307079" algn="l"/>
                <a:tab pos="3408679" algn="l"/>
                <a:tab pos="4258945" algn="l"/>
              </a:tabLst>
            </a:pPr>
            <a:r>
              <a:rPr lang="fi-FI" sz="4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id-ID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17500"/>
              </a:lnSpc>
              <a:spcBef>
                <a:spcPts val="95"/>
              </a:spcBef>
              <a:tabLst>
                <a:tab pos="1024255" algn="l"/>
                <a:tab pos="1629410" algn="l"/>
                <a:tab pos="2701290" algn="l"/>
                <a:tab pos="3307079" algn="l"/>
                <a:tab pos="3408679" algn="l"/>
                <a:tab pos="4258945" algn="l"/>
              </a:tabLst>
            </a:pPr>
            <a:endParaRPr lang="fi-FI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object 10"/>
          <p:cNvSpPr txBox="1"/>
          <p:nvPr/>
        </p:nvSpPr>
        <p:spPr>
          <a:xfrm>
            <a:off x="1909048" y="10457637"/>
            <a:ext cx="4511049" cy="72911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999"/>
              </a:lnSpc>
              <a:spcBef>
                <a:spcPts val="100"/>
              </a:spcBef>
            </a:pPr>
            <a:r>
              <a:rPr lang="en-US" sz="4400" b="1" spc="4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METODE </a:t>
            </a:r>
            <a:endParaRPr sz="4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object 10"/>
          <p:cNvSpPr txBox="1"/>
          <p:nvPr/>
        </p:nvSpPr>
        <p:spPr>
          <a:xfrm>
            <a:off x="2523693" y="17711549"/>
            <a:ext cx="4511049" cy="663964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999"/>
              </a:lnSpc>
              <a:spcBef>
                <a:spcPts val="100"/>
              </a:spcBef>
            </a:pPr>
            <a:r>
              <a:rPr lang="en-US" sz="4000" b="1" spc="4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KESIMPULAN </a:t>
            </a:r>
            <a:endParaRPr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9456" y="18918039"/>
            <a:ext cx="8136705" cy="3039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lang="id-ID" sz="2800" spc="4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id-ID" sz="2800" spc="45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30">
                <a:latin typeface="Times New Roman" panose="02020603050405020304" pitchFamily="18" charset="0"/>
                <a:cs typeface="Times New Roman" panose="02020603050405020304" pitchFamily="18" charset="0"/>
              </a:rPr>
              <a:t>disiplin</a:t>
            </a:r>
            <a:r>
              <a:rPr lang="id-ID" sz="2800" spc="3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>
                <a:latin typeface="Times New Roman" panose="02020603050405020304" pitchFamily="18" charset="0"/>
                <a:cs typeface="Times New Roman" panose="02020603050405020304" pitchFamily="18" charset="0"/>
              </a:rPr>
              <a:t>kerja</a:t>
            </a:r>
            <a:r>
              <a:rPr lang="id-ID" sz="2800" spc="5">
                <a:latin typeface="Times New Roman" panose="02020603050405020304" pitchFamily="18" charset="0"/>
                <a:cs typeface="Times New Roman" panose="02020603050405020304" pitchFamily="18" charset="0"/>
              </a:rPr>
              <a:t> memiliki</a:t>
            </a:r>
            <a:r>
              <a:rPr lang="id-ID" sz="2800" spc="1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70">
                <a:latin typeface="Times New Roman" panose="02020603050405020304" pitchFamily="18" charset="0"/>
                <a:cs typeface="Times New Roman" panose="02020603050405020304" pitchFamily="18" charset="0"/>
              </a:rPr>
              <a:t>pengaryh</a:t>
            </a:r>
            <a:r>
              <a:rPr lang="id-ID" sz="2800" spc="7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85">
                <a:latin typeface="Times New Roman" panose="02020603050405020304" pitchFamily="18" charset="0"/>
                <a:cs typeface="Times New Roman" panose="02020603050405020304" pitchFamily="18" charset="0"/>
              </a:rPr>
              <a:t>secara </a:t>
            </a:r>
            <a:r>
              <a:rPr lang="id-ID" sz="2800" spc="9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50">
                <a:latin typeface="Times New Roman" panose="02020603050405020304" pitchFamily="18" charset="0"/>
                <a:cs typeface="Times New Roman" panose="02020603050405020304" pitchFamily="18" charset="0"/>
              </a:rPr>
              <a:t>parsial</a:t>
            </a:r>
            <a:r>
              <a:rPr lang="id-ID" sz="2800" spc="-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70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id-ID" sz="2800" spc="-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55">
                <a:latin typeface="Times New Roman" panose="02020603050405020304" pitchFamily="18" charset="0"/>
                <a:cs typeface="Times New Roman" panose="02020603050405020304" pitchFamily="18" charset="0"/>
              </a:rPr>
              <a:t>signifikan</a:t>
            </a:r>
            <a:r>
              <a:rPr lang="id-ID" sz="2800" spc="-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45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id-ID" sz="2800" spc="-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9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id-ID" sz="2800" spc="-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65">
                <a:latin typeface="Times New Roman" panose="02020603050405020304" pitchFamily="18" charset="0"/>
                <a:cs typeface="Times New Roman" panose="02020603050405020304" pitchFamily="18" charset="0"/>
              </a:rPr>
              <a:t>Harapan</a:t>
            </a:r>
            <a:r>
              <a:rPr lang="id-ID" sz="2800" spc="-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35">
                <a:latin typeface="Times New Roman" panose="02020603050405020304" pitchFamily="18" charset="0"/>
                <a:cs typeface="Times New Roman" panose="02020603050405020304" pitchFamily="18" charset="0"/>
              </a:rPr>
              <a:t>Sejahtera </a:t>
            </a:r>
            <a:r>
              <a:rPr lang="id-ID" sz="2800" spc="-5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70">
                <a:latin typeface="Times New Roman" panose="02020603050405020304" pitchFamily="18" charset="0"/>
                <a:cs typeface="Times New Roman" panose="02020603050405020304" pitchFamily="18" charset="0"/>
              </a:rPr>
              <a:t>Karya</a:t>
            </a:r>
            <a:r>
              <a:rPr lang="id-ID" sz="2800" spc="-5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60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id-ID" sz="2800" spc="-5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25">
                <a:latin typeface="Times New Roman" panose="02020603050405020304" pitchFamily="18" charset="0"/>
                <a:cs typeface="Times New Roman" panose="02020603050405020304" pitchFamily="18" charset="0"/>
              </a:rPr>
              <a:t>Sidoarjo.variabel</a:t>
            </a:r>
            <a:r>
              <a:rPr lang="id-ID" sz="2800" spc="-5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50">
                <a:latin typeface="Times New Roman" panose="02020603050405020304" pitchFamily="18" charset="0"/>
                <a:cs typeface="Times New Roman" panose="02020603050405020304" pitchFamily="18" charset="0"/>
              </a:rPr>
              <a:t>motivasi</a:t>
            </a:r>
            <a:r>
              <a:rPr lang="id-ID" sz="2800" spc="-5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>
                <a:latin typeface="Times New Roman" panose="02020603050405020304" pitchFamily="18" charset="0"/>
                <a:cs typeface="Times New Roman" panose="02020603050405020304" pitchFamily="18" charset="0"/>
              </a:rPr>
              <a:t>kerja</a:t>
            </a:r>
            <a:r>
              <a:rPr lang="id-ID" sz="2800" spc="-5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5">
                <a:latin typeface="Times New Roman" panose="02020603050405020304" pitchFamily="18" charset="0"/>
                <a:cs typeface="Times New Roman" panose="02020603050405020304" pitchFamily="18" charset="0"/>
              </a:rPr>
              <a:t>memiliki </a:t>
            </a:r>
            <a:r>
              <a:rPr lang="id-ID" sz="2800" spc="-5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70">
                <a:latin typeface="Times New Roman" panose="02020603050405020304" pitchFamily="18" charset="0"/>
                <a:cs typeface="Times New Roman" panose="02020603050405020304" pitchFamily="18" charset="0"/>
              </a:rPr>
              <a:t>pengaryh </a:t>
            </a:r>
            <a:r>
              <a:rPr lang="id-ID" sz="2800" spc="85">
                <a:latin typeface="Times New Roman" panose="02020603050405020304" pitchFamily="18" charset="0"/>
                <a:cs typeface="Times New Roman" panose="02020603050405020304" pitchFamily="18" charset="0"/>
              </a:rPr>
              <a:t>secara </a:t>
            </a:r>
            <a:r>
              <a:rPr lang="id-ID" sz="2800" spc="50">
                <a:latin typeface="Times New Roman" panose="02020603050405020304" pitchFamily="18" charset="0"/>
                <a:cs typeface="Times New Roman" panose="02020603050405020304" pitchFamily="18" charset="0"/>
              </a:rPr>
              <a:t>parsial </a:t>
            </a:r>
            <a:r>
              <a:rPr lang="id-ID" sz="2800" spc="70">
                <a:latin typeface="Times New Roman" panose="02020603050405020304" pitchFamily="18" charset="0"/>
                <a:cs typeface="Times New Roman" panose="02020603050405020304" pitchFamily="18" charset="0"/>
              </a:rPr>
              <a:t>dan </a:t>
            </a:r>
            <a:r>
              <a:rPr lang="id-ID" sz="2800" spc="55">
                <a:latin typeface="Times New Roman" panose="02020603050405020304" pitchFamily="18" charset="0"/>
                <a:cs typeface="Times New Roman" panose="02020603050405020304" pitchFamily="18" charset="0"/>
              </a:rPr>
              <a:t>signifikan </a:t>
            </a:r>
            <a:r>
              <a:rPr lang="id-ID" sz="2800" spc="45">
                <a:latin typeface="Times New Roman" panose="02020603050405020304" pitchFamily="18" charset="0"/>
                <a:cs typeface="Times New Roman" panose="02020603050405020304" pitchFamily="18" charset="0"/>
              </a:rPr>
              <a:t>terhadap </a:t>
            </a:r>
            <a:r>
              <a:rPr lang="id-ID" sz="2800" spc="90">
                <a:latin typeface="Times New Roman" panose="02020603050405020304" pitchFamily="18" charset="0"/>
                <a:cs typeface="Times New Roman" panose="02020603050405020304" pitchFamily="18" charset="0"/>
              </a:rPr>
              <a:t>PT </a:t>
            </a:r>
            <a:r>
              <a:rPr lang="id-ID" sz="2800" spc="9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65">
                <a:latin typeface="Times New Roman" panose="02020603050405020304" pitchFamily="18" charset="0"/>
                <a:cs typeface="Times New Roman" panose="02020603050405020304" pitchFamily="18" charset="0"/>
              </a:rPr>
              <a:t>Harapan</a:t>
            </a:r>
            <a:r>
              <a:rPr lang="id-ID" sz="2800" spc="254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35">
                <a:latin typeface="Times New Roman" panose="02020603050405020304" pitchFamily="18" charset="0"/>
                <a:cs typeface="Times New Roman" panose="02020603050405020304" pitchFamily="18" charset="0"/>
              </a:rPr>
              <a:t>Sejahtera</a:t>
            </a:r>
            <a:r>
              <a:rPr lang="id-ID" sz="2800" spc="28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70">
                <a:latin typeface="Times New Roman" panose="02020603050405020304" pitchFamily="18" charset="0"/>
                <a:cs typeface="Times New Roman" panose="02020603050405020304" pitchFamily="18" charset="0"/>
              </a:rPr>
              <a:t>Karya</a:t>
            </a:r>
            <a:r>
              <a:rPr lang="id-ID" sz="2800" spc="25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60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id-ID" sz="2800" spc="26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2800" spc="25">
                <a:latin typeface="Times New Roman" panose="02020603050405020304" pitchFamily="18" charset="0"/>
                <a:cs typeface="Times New Roman" panose="02020603050405020304" pitchFamily="18" charset="0"/>
              </a:rPr>
              <a:t>Sidoarjo.variabel</a:t>
            </a:r>
            <a:endParaRPr lang="id-ID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91063" y="21998524"/>
            <a:ext cx="8013489" cy="1732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just">
              <a:lnSpc>
                <a:spcPct val="114100"/>
              </a:lnSpc>
              <a:spcBef>
                <a:spcPts val="100"/>
              </a:spcBef>
            </a:pPr>
            <a:r>
              <a:rPr lang="id-ID" sz="3200" spc="75">
                <a:latin typeface="Times New Roman" panose="02020603050405020304" pitchFamily="18" charset="0"/>
                <a:cs typeface="Times New Roman" panose="02020603050405020304" pitchFamily="18" charset="0"/>
              </a:rPr>
              <a:t>kepuasan</a:t>
            </a:r>
            <a:r>
              <a:rPr lang="id-ID" sz="3200" spc="2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>
                <a:latin typeface="Times New Roman" panose="02020603050405020304" pitchFamily="18" charset="0"/>
                <a:cs typeface="Times New Roman" panose="02020603050405020304" pitchFamily="18" charset="0"/>
              </a:rPr>
              <a:t>kerja</a:t>
            </a:r>
            <a:r>
              <a:rPr lang="id-ID" sz="3200" spc="2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5">
                <a:latin typeface="Times New Roman" panose="02020603050405020304" pitchFamily="18" charset="0"/>
                <a:cs typeface="Times New Roman" panose="02020603050405020304" pitchFamily="18" charset="0"/>
              </a:rPr>
              <a:t>memiliki</a:t>
            </a:r>
            <a:r>
              <a:rPr lang="id-ID" sz="3200" spc="2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70">
                <a:latin typeface="Times New Roman" panose="02020603050405020304" pitchFamily="18" charset="0"/>
                <a:cs typeface="Times New Roman" panose="02020603050405020304" pitchFamily="18" charset="0"/>
              </a:rPr>
              <a:t>pengaryh</a:t>
            </a:r>
            <a:r>
              <a:rPr lang="id-ID" sz="3200" spc="2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85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id-ID" sz="3200" spc="2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50">
                <a:latin typeface="Times New Roman" panose="02020603050405020304" pitchFamily="18" charset="0"/>
                <a:cs typeface="Times New Roman" panose="02020603050405020304" pitchFamily="18" charset="0"/>
              </a:rPr>
              <a:t>parsial</a:t>
            </a:r>
            <a:r>
              <a:rPr lang="id-ID" sz="3200" spc="2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70">
                <a:latin typeface="Times New Roman" panose="02020603050405020304" pitchFamily="18" charset="0"/>
                <a:cs typeface="Times New Roman" panose="02020603050405020304" pitchFamily="18" charset="0"/>
              </a:rPr>
              <a:t>dan </a:t>
            </a:r>
            <a:r>
              <a:rPr lang="id-ID" sz="3200" spc="-5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55">
                <a:latin typeface="Times New Roman" panose="02020603050405020304" pitchFamily="18" charset="0"/>
                <a:cs typeface="Times New Roman" panose="02020603050405020304" pitchFamily="18" charset="0"/>
              </a:rPr>
              <a:t>signifikan</a:t>
            </a:r>
            <a:r>
              <a:rPr lang="id-ID" sz="3200" spc="6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45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id-ID" sz="3200" spc="5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90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id-ID" sz="3200" spc="9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65">
                <a:latin typeface="Times New Roman" panose="02020603050405020304" pitchFamily="18" charset="0"/>
                <a:cs typeface="Times New Roman" panose="02020603050405020304" pitchFamily="18" charset="0"/>
              </a:rPr>
              <a:t>Harapan</a:t>
            </a:r>
            <a:r>
              <a:rPr lang="id-ID" sz="3200" spc="7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35">
                <a:latin typeface="Times New Roman" panose="02020603050405020304" pitchFamily="18" charset="0"/>
                <a:cs typeface="Times New Roman" panose="02020603050405020304" pitchFamily="18" charset="0"/>
              </a:rPr>
              <a:t>Sejahtera</a:t>
            </a:r>
            <a:r>
              <a:rPr lang="id-ID" sz="3200" spc="4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70">
                <a:latin typeface="Times New Roman" panose="02020603050405020304" pitchFamily="18" charset="0"/>
                <a:cs typeface="Times New Roman" panose="02020603050405020304" pitchFamily="18" charset="0"/>
              </a:rPr>
              <a:t>Karya </a:t>
            </a:r>
            <a:r>
              <a:rPr lang="id-ID" sz="3200" spc="7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60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id-ID" sz="3200" spc="-125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3200" spc="25">
                <a:latin typeface="Times New Roman" panose="02020603050405020304" pitchFamily="18" charset="0"/>
                <a:cs typeface="Times New Roman" panose="02020603050405020304" pitchFamily="18" charset="0"/>
              </a:rPr>
              <a:t>Sidoarjo.</a:t>
            </a:r>
            <a:endParaRPr lang="id-ID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object 3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888020" y="-1"/>
            <a:ext cx="7495605" cy="1092515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372" y="4159494"/>
            <a:ext cx="1622425" cy="138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9114" y="16112893"/>
            <a:ext cx="1712831" cy="829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316" y="9850458"/>
            <a:ext cx="192087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493" y="17170777"/>
            <a:ext cx="91440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Google Shape;108;p1"/>
          <p:cNvSpPr txBox="1"/>
          <p:nvPr/>
        </p:nvSpPr>
        <p:spPr>
          <a:xfrm>
            <a:off x="7603817" y="27776804"/>
            <a:ext cx="5324687" cy="95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40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Manajemen</a:t>
            </a:r>
            <a:endParaRPr lang="en-ZA" sz="2400" smtClean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" name="Google Shape;108;p1"/>
          <p:cNvSpPr txBox="1"/>
          <p:nvPr/>
        </p:nvSpPr>
        <p:spPr>
          <a:xfrm>
            <a:off x="14346748" y="27776803"/>
            <a:ext cx="5324687" cy="95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182010200105</a:t>
            </a:r>
            <a:endParaRPr sz="2400" b="1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39346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yage">
      <a:dk1>
        <a:srgbClr val="000000"/>
      </a:dk1>
      <a:lt1>
        <a:srgbClr val="FFFFFF"/>
      </a:lt1>
      <a:dk2>
        <a:srgbClr val="3A3A3A"/>
      </a:dk2>
      <a:lt2>
        <a:srgbClr val="ACACAC"/>
      </a:lt2>
      <a:accent1>
        <a:srgbClr val="01B1AE"/>
      </a:accent1>
      <a:accent2>
        <a:srgbClr val="6AA4D9"/>
      </a:accent2>
      <a:accent3>
        <a:srgbClr val="F26289"/>
      </a:accent3>
      <a:accent4>
        <a:srgbClr val="ED7D31"/>
      </a:accent4>
      <a:accent5>
        <a:srgbClr val="A88CF6"/>
      </a:accent5>
      <a:accent6>
        <a:srgbClr val="3A3A3A"/>
      </a:accent6>
      <a:hlink>
        <a:srgbClr val="01B1AE"/>
      </a:hlink>
      <a:folHlink>
        <a:srgbClr val="01B1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238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Garamond</vt:lpstr>
      <vt:lpstr>Trebuchet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Rian</cp:lastModifiedBy>
  <cp:revision>8</cp:revision>
  <dcterms:created xsi:type="dcterms:W3CDTF">2019-10-09T09:08:27Z</dcterms:created>
  <dcterms:modified xsi:type="dcterms:W3CDTF">2023-05-26T07:35:28Z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